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f" ContentType="image/tiff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6" r:id="rId3"/>
    <p:sldId id="285" r:id="rId4"/>
    <p:sldId id="287" r:id="rId5"/>
    <p:sldId id="288" r:id="rId6"/>
    <p:sldId id="289" r:id="rId7"/>
    <p:sldId id="290" r:id="rId8"/>
    <p:sldId id="291" r:id="rId9"/>
    <p:sldId id="292" r:id="rId10"/>
    <p:sldId id="293" r:id="rId11"/>
    <p:sldId id="294" r:id="rId12"/>
    <p:sldId id="295" r:id="rId13"/>
    <p:sldId id="296" r:id="rId14"/>
    <p:sldId id="297" r:id="rId15"/>
    <p:sldId id="283" r:id="rId16"/>
    <p:sldId id="284" r:id="rId17"/>
  </p:sldIdLst>
  <p:sldSz cx="12192000" cy="6858000"/>
  <p:notesSz cx="12192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59"/>
  </p:normalViewPr>
  <p:slideViewPr>
    <p:cSldViewPr>
      <p:cViewPr varScale="1">
        <p:scale>
          <a:sx n="76" d="100"/>
          <a:sy n="76" d="100"/>
        </p:scale>
        <p:origin x="216" y="82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565018" y="751428"/>
            <a:ext cx="5061963" cy="13665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700" b="0" i="0">
                <a:solidFill>
                  <a:srgbClr val="3E3E3E"/>
                </a:solidFill>
                <a:latin typeface="Adobe Clean"/>
                <a:cs typeface="Adobe Clean"/>
              </a:defRPr>
            </a:lvl1pPr>
          </a:lstStyle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spc="-5" dirty="0"/>
              <a:t>© </a:t>
            </a:r>
            <a:r>
              <a:rPr spc="15" dirty="0"/>
              <a:t>2018 </a:t>
            </a:r>
            <a:r>
              <a:rPr spc="10" dirty="0"/>
              <a:t>Adobe </a:t>
            </a:r>
            <a:r>
              <a:rPr dirty="0"/>
              <a:t>Systems </a:t>
            </a:r>
            <a:r>
              <a:rPr spc="5" dirty="0"/>
              <a:t>Incorporated. All </a:t>
            </a:r>
            <a:r>
              <a:rPr dirty="0"/>
              <a:t>Rights </a:t>
            </a:r>
            <a:r>
              <a:rPr spc="0" dirty="0"/>
              <a:t>Reserved. </a:t>
            </a:r>
            <a:r>
              <a:rPr spc="10" dirty="0"/>
              <a:t>Adobe</a:t>
            </a:r>
            <a:r>
              <a:rPr spc="40" dirty="0"/>
              <a:t> </a:t>
            </a:r>
            <a:r>
              <a:rPr spc="0" dirty="0"/>
              <a:t>Confidential.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4/27/18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rgbClr val="3E3E3E"/>
                </a:solidFill>
                <a:latin typeface="Adobe Clean"/>
                <a:cs typeface="Adobe Clean"/>
              </a:defRPr>
            </a:lvl1pPr>
          </a:lstStyle>
          <a:p>
            <a:pPr marL="25400">
              <a:lnSpc>
                <a:spcPct val="100000"/>
              </a:lnSpc>
              <a:spcBef>
                <a:spcPts val="85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400" b="0" i="0">
                <a:solidFill>
                  <a:schemeClr val="bg1"/>
                </a:solidFill>
                <a:latin typeface="AdobeClean-Light"/>
                <a:cs typeface="AdobeClean-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700" b="0" i="0">
                <a:solidFill>
                  <a:srgbClr val="3E3E3E"/>
                </a:solidFill>
                <a:latin typeface="Adobe Clean"/>
                <a:cs typeface="Adobe Clean"/>
              </a:defRPr>
            </a:lvl1pPr>
          </a:lstStyle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spc="-5" dirty="0"/>
              <a:t>© </a:t>
            </a:r>
            <a:r>
              <a:rPr spc="15" dirty="0"/>
              <a:t>2018 </a:t>
            </a:r>
            <a:r>
              <a:rPr spc="10" dirty="0"/>
              <a:t>Adobe </a:t>
            </a:r>
            <a:r>
              <a:rPr dirty="0"/>
              <a:t>Systems </a:t>
            </a:r>
            <a:r>
              <a:rPr spc="5" dirty="0"/>
              <a:t>Incorporated. All </a:t>
            </a:r>
            <a:r>
              <a:rPr dirty="0"/>
              <a:t>Rights </a:t>
            </a:r>
            <a:r>
              <a:rPr spc="0" dirty="0"/>
              <a:t>Reserved. </a:t>
            </a:r>
            <a:r>
              <a:rPr spc="10" dirty="0"/>
              <a:t>Adobe</a:t>
            </a:r>
            <a:r>
              <a:rPr spc="40" dirty="0"/>
              <a:t> </a:t>
            </a:r>
            <a:r>
              <a:rPr spc="0" dirty="0"/>
              <a:t>Confidential.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4/27/18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rgbClr val="3E3E3E"/>
                </a:solidFill>
                <a:latin typeface="Adobe Clean"/>
                <a:cs typeface="Adobe Clean"/>
              </a:defRPr>
            </a:lvl1pPr>
          </a:lstStyle>
          <a:p>
            <a:pPr marL="25400">
              <a:lnSpc>
                <a:spcPct val="100000"/>
              </a:lnSpc>
              <a:spcBef>
                <a:spcPts val="85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400" b="0" i="0">
                <a:solidFill>
                  <a:schemeClr val="bg1"/>
                </a:solidFill>
                <a:latin typeface="AdobeClean-Light"/>
                <a:cs typeface="AdobeClean-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700" b="0" i="0">
                <a:solidFill>
                  <a:srgbClr val="3E3E3E"/>
                </a:solidFill>
                <a:latin typeface="Adobe Clean"/>
                <a:cs typeface="Adobe Clean"/>
              </a:defRPr>
            </a:lvl1pPr>
          </a:lstStyle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spc="-5" dirty="0"/>
              <a:t>© </a:t>
            </a:r>
            <a:r>
              <a:rPr spc="15" dirty="0"/>
              <a:t>2018 </a:t>
            </a:r>
            <a:r>
              <a:rPr spc="10" dirty="0"/>
              <a:t>Adobe </a:t>
            </a:r>
            <a:r>
              <a:rPr dirty="0"/>
              <a:t>Systems </a:t>
            </a:r>
            <a:r>
              <a:rPr spc="5" dirty="0"/>
              <a:t>Incorporated. All </a:t>
            </a:r>
            <a:r>
              <a:rPr dirty="0"/>
              <a:t>Rights </a:t>
            </a:r>
            <a:r>
              <a:rPr spc="0" dirty="0"/>
              <a:t>Reserved. </a:t>
            </a:r>
            <a:r>
              <a:rPr spc="10" dirty="0"/>
              <a:t>Adobe</a:t>
            </a:r>
            <a:r>
              <a:rPr spc="40" dirty="0"/>
              <a:t> </a:t>
            </a:r>
            <a:r>
              <a:rPr spc="0" dirty="0"/>
              <a:t>Confidential.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4/27/18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rgbClr val="3E3E3E"/>
                </a:solidFill>
                <a:latin typeface="Adobe Clean"/>
                <a:cs typeface="Adobe Clean"/>
              </a:defRPr>
            </a:lvl1pPr>
          </a:lstStyle>
          <a:p>
            <a:pPr marL="25400">
              <a:lnSpc>
                <a:spcPct val="100000"/>
              </a:lnSpc>
              <a:spcBef>
                <a:spcPts val="85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3932408"/>
            <a:ext cx="12188950" cy="251308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11696700" y="6528816"/>
            <a:ext cx="187451" cy="2575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400" b="0" i="0">
                <a:solidFill>
                  <a:schemeClr val="bg1"/>
                </a:solidFill>
                <a:latin typeface="AdobeClean-Light"/>
                <a:cs typeface="AdobeClean-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700" b="0" i="0">
                <a:solidFill>
                  <a:srgbClr val="3E3E3E"/>
                </a:solidFill>
                <a:latin typeface="Adobe Clean"/>
                <a:cs typeface="Adobe Clean"/>
              </a:defRPr>
            </a:lvl1pPr>
          </a:lstStyle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spc="-5" dirty="0"/>
              <a:t>© </a:t>
            </a:r>
            <a:r>
              <a:rPr spc="15" dirty="0"/>
              <a:t>2018 </a:t>
            </a:r>
            <a:r>
              <a:rPr spc="10" dirty="0"/>
              <a:t>Adobe </a:t>
            </a:r>
            <a:r>
              <a:rPr dirty="0"/>
              <a:t>Systems </a:t>
            </a:r>
            <a:r>
              <a:rPr spc="5" dirty="0"/>
              <a:t>Incorporated. All </a:t>
            </a:r>
            <a:r>
              <a:rPr dirty="0"/>
              <a:t>Rights </a:t>
            </a:r>
            <a:r>
              <a:rPr spc="0" dirty="0"/>
              <a:t>Reserved. </a:t>
            </a:r>
            <a:r>
              <a:rPr spc="10" dirty="0"/>
              <a:t>Adobe</a:t>
            </a:r>
            <a:r>
              <a:rPr spc="40" dirty="0"/>
              <a:t> </a:t>
            </a:r>
            <a:r>
              <a:rPr spc="0" dirty="0"/>
              <a:t>Confidential.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4/27/18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rgbClr val="3E3E3E"/>
                </a:solidFill>
                <a:latin typeface="Adobe Clean"/>
                <a:cs typeface="Adobe Clean"/>
              </a:defRPr>
            </a:lvl1pPr>
          </a:lstStyle>
          <a:p>
            <a:pPr marL="25400">
              <a:lnSpc>
                <a:spcPct val="100000"/>
              </a:lnSpc>
              <a:spcBef>
                <a:spcPts val="85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3932408"/>
            <a:ext cx="12188950" cy="251308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11696700" y="6528816"/>
            <a:ext cx="187451" cy="2575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700" b="0" i="0">
                <a:solidFill>
                  <a:srgbClr val="3E3E3E"/>
                </a:solidFill>
                <a:latin typeface="Adobe Clean"/>
                <a:cs typeface="Adobe Clean"/>
              </a:defRPr>
            </a:lvl1pPr>
          </a:lstStyle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spc="-5" dirty="0"/>
              <a:t>© </a:t>
            </a:r>
            <a:r>
              <a:rPr spc="15" dirty="0"/>
              <a:t>2018 </a:t>
            </a:r>
            <a:r>
              <a:rPr spc="10" dirty="0"/>
              <a:t>Adobe </a:t>
            </a:r>
            <a:r>
              <a:rPr dirty="0"/>
              <a:t>Systems </a:t>
            </a:r>
            <a:r>
              <a:rPr spc="5" dirty="0"/>
              <a:t>Incorporated. All </a:t>
            </a:r>
            <a:r>
              <a:rPr dirty="0"/>
              <a:t>Rights </a:t>
            </a:r>
            <a:r>
              <a:rPr spc="0" dirty="0"/>
              <a:t>Reserved. </a:t>
            </a:r>
            <a:r>
              <a:rPr spc="10" dirty="0"/>
              <a:t>Adobe</a:t>
            </a:r>
            <a:r>
              <a:rPr spc="40" dirty="0"/>
              <a:t> </a:t>
            </a:r>
            <a:r>
              <a:rPr spc="0" dirty="0"/>
              <a:t>Confidential.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4/27/18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rgbClr val="3E3E3E"/>
                </a:solidFill>
                <a:latin typeface="Adobe Clean"/>
                <a:cs typeface="Adobe Clean"/>
              </a:defRPr>
            </a:lvl1pPr>
          </a:lstStyle>
          <a:p>
            <a:pPr marL="25400">
              <a:lnSpc>
                <a:spcPct val="100000"/>
              </a:lnSpc>
              <a:spcBef>
                <a:spcPts val="85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3932408"/>
            <a:ext cx="12188950" cy="251308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890010" y="108846"/>
            <a:ext cx="6409690" cy="8483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400" b="0" i="0">
                <a:solidFill>
                  <a:schemeClr val="bg1"/>
                </a:solidFill>
                <a:latin typeface="AdobeClean-Light"/>
                <a:cs typeface="AdobeClean-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071139" y="1459039"/>
            <a:ext cx="10049721" cy="194563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92019" y="6474478"/>
            <a:ext cx="2942590" cy="1346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00" b="0" i="0">
                <a:solidFill>
                  <a:srgbClr val="3E3E3E"/>
                </a:solidFill>
                <a:latin typeface="Adobe Clean"/>
                <a:cs typeface="Adobe Clean"/>
              </a:defRPr>
            </a:lvl1pPr>
          </a:lstStyle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spc="-5" dirty="0"/>
              <a:t>© </a:t>
            </a:r>
            <a:r>
              <a:rPr spc="15" dirty="0"/>
              <a:t>2018 </a:t>
            </a:r>
            <a:r>
              <a:rPr spc="10" dirty="0"/>
              <a:t>Adobe </a:t>
            </a:r>
            <a:r>
              <a:rPr dirty="0"/>
              <a:t>Systems </a:t>
            </a:r>
            <a:r>
              <a:rPr spc="5" dirty="0"/>
              <a:t>Incorporated. All </a:t>
            </a:r>
            <a:r>
              <a:rPr dirty="0"/>
              <a:t>Rights </a:t>
            </a:r>
            <a:r>
              <a:rPr spc="0" dirty="0"/>
              <a:t>Reserved. </a:t>
            </a:r>
            <a:r>
              <a:rPr spc="10" dirty="0"/>
              <a:t>Adobe</a:t>
            </a:r>
            <a:r>
              <a:rPr spc="40" dirty="0"/>
              <a:t> </a:t>
            </a:r>
            <a:r>
              <a:rPr spc="0" dirty="0"/>
              <a:t>Confidential.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4/27/18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022625" y="6485150"/>
            <a:ext cx="143510" cy="1511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00" b="0" i="0">
                <a:solidFill>
                  <a:srgbClr val="3E3E3E"/>
                </a:solidFill>
                <a:latin typeface="Adobe Clean"/>
                <a:cs typeface="Adobe Clean"/>
              </a:defRPr>
            </a:lvl1pPr>
          </a:lstStyle>
          <a:p>
            <a:pPr marL="25400">
              <a:lnSpc>
                <a:spcPct val="100000"/>
              </a:lnSpc>
              <a:spcBef>
                <a:spcPts val="85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://github.com/mmeewis/tl15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88952" cy="68564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6441947"/>
            <a:ext cx="12188952" cy="34442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225552"/>
            <a:ext cx="12189460" cy="1077595"/>
          </a:xfrm>
          <a:custGeom>
            <a:avLst/>
            <a:gdLst/>
            <a:ahLst/>
            <a:cxnLst/>
            <a:rect l="l" t="t" r="r" b="b"/>
            <a:pathLst>
              <a:path w="12189460" h="1077595">
                <a:moveTo>
                  <a:pt x="0" y="1077467"/>
                </a:moveTo>
                <a:lnTo>
                  <a:pt x="12188952" y="1077467"/>
                </a:lnTo>
                <a:lnTo>
                  <a:pt x="12188952" y="0"/>
                </a:lnTo>
                <a:lnTo>
                  <a:pt x="0" y="0"/>
                </a:lnTo>
                <a:lnTo>
                  <a:pt x="0" y="107746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2468879"/>
            <a:ext cx="12189460" cy="3973195"/>
          </a:xfrm>
          <a:custGeom>
            <a:avLst/>
            <a:gdLst/>
            <a:ahLst/>
            <a:cxnLst/>
            <a:rect l="l" t="t" r="r" b="b"/>
            <a:pathLst>
              <a:path w="12189460" h="3973195">
                <a:moveTo>
                  <a:pt x="0" y="3973068"/>
                </a:moveTo>
                <a:lnTo>
                  <a:pt x="12188952" y="3973068"/>
                </a:lnTo>
                <a:lnTo>
                  <a:pt x="12188952" y="0"/>
                </a:lnTo>
                <a:lnTo>
                  <a:pt x="0" y="0"/>
                </a:lnTo>
                <a:lnTo>
                  <a:pt x="0" y="397306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696700" y="6528816"/>
            <a:ext cx="187451" cy="25755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04719" y="6487178"/>
            <a:ext cx="2917190" cy="109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19"/>
              </a:lnSpc>
            </a:pPr>
            <a:r>
              <a:rPr sz="700" spc="-5" dirty="0">
                <a:solidFill>
                  <a:srgbClr val="FFFFFF"/>
                </a:solidFill>
                <a:latin typeface="Adobe Clean"/>
                <a:cs typeface="Adobe Clean"/>
              </a:rPr>
              <a:t>© </a:t>
            </a:r>
            <a:r>
              <a:rPr sz="700" spc="15" dirty="0">
                <a:solidFill>
                  <a:srgbClr val="FFFFFF"/>
                </a:solidFill>
                <a:latin typeface="Adobe Clean"/>
                <a:cs typeface="Adobe Clean"/>
              </a:rPr>
              <a:t>2018 </a:t>
            </a:r>
            <a:r>
              <a:rPr sz="700" spc="10" dirty="0">
                <a:solidFill>
                  <a:srgbClr val="FFFFFF"/>
                </a:solidFill>
                <a:latin typeface="Adobe Clean"/>
                <a:cs typeface="Adobe Clean"/>
              </a:rPr>
              <a:t>Adobe </a:t>
            </a:r>
            <a:r>
              <a:rPr sz="700" dirty="0">
                <a:solidFill>
                  <a:srgbClr val="FFFFFF"/>
                </a:solidFill>
                <a:latin typeface="Adobe Clean"/>
                <a:cs typeface="Adobe Clean"/>
              </a:rPr>
              <a:t>Systems </a:t>
            </a:r>
            <a:r>
              <a:rPr sz="700" spc="5" dirty="0">
                <a:solidFill>
                  <a:srgbClr val="FFFFFF"/>
                </a:solidFill>
                <a:latin typeface="Adobe Clean"/>
                <a:cs typeface="Adobe Clean"/>
              </a:rPr>
              <a:t>Incorporated. All </a:t>
            </a:r>
            <a:r>
              <a:rPr sz="700" dirty="0">
                <a:solidFill>
                  <a:srgbClr val="FFFFFF"/>
                </a:solidFill>
                <a:latin typeface="Adobe Clean"/>
                <a:cs typeface="Adobe Clean"/>
              </a:rPr>
              <a:t>Rights </a:t>
            </a:r>
            <a:r>
              <a:rPr sz="700" spc="0" dirty="0">
                <a:solidFill>
                  <a:srgbClr val="FFFFFF"/>
                </a:solidFill>
                <a:latin typeface="Adobe Clean"/>
                <a:cs typeface="Adobe Clean"/>
              </a:rPr>
              <a:t>Reserved. </a:t>
            </a:r>
            <a:r>
              <a:rPr sz="700" spc="10" dirty="0">
                <a:solidFill>
                  <a:srgbClr val="FFFFFF"/>
                </a:solidFill>
                <a:latin typeface="Adobe Clean"/>
                <a:cs typeface="Adobe Clean"/>
              </a:rPr>
              <a:t>Adobe</a:t>
            </a:r>
            <a:r>
              <a:rPr sz="700" spc="50" dirty="0">
                <a:solidFill>
                  <a:srgbClr val="FFFFFF"/>
                </a:solidFill>
                <a:latin typeface="Adobe Clean"/>
                <a:cs typeface="Adobe Clean"/>
              </a:rPr>
              <a:t> </a:t>
            </a:r>
            <a:r>
              <a:rPr sz="700" spc="0" dirty="0">
                <a:solidFill>
                  <a:srgbClr val="FFFFFF"/>
                </a:solidFill>
                <a:latin typeface="Adobe Clean"/>
                <a:cs typeface="Adobe Clean"/>
              </a:rPr>
              <a:t>Confidential.</a:t>
            </a:r>
            <a:endParaRPr sz="700">
              <a:latin typeface="Adobe Clean"/>
              <a:cs typeface="Adobe Clea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0" y="0"/>
            <a:ext cx="12188952" cy="68564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41604" y="0"/>
            <a:ext cx="417575" cy="68275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0" y="1303019"/>
            <a:ext cx="12189460" cy="1165860"/>
          </a:xfrm>
          <a:custGeom>
            <a:avLst/>
            <a:gdLst/>
            <a:ahLst/>
            <a:cxnLst/>
            <a:rect l="l" t="t" r="r" b="b"/>
            <a:pathLst>
              <a:path w="12189460" h="1165860">
                <a:moveTo>
                  <a:pt x="0" y="1165860"/>
                </a:moveTo>
                <a:lnTo>
                  <a:pt x="12188952" y="1165860"/>
                </a:lnTo>
                <a:lnTo>
                  <a:pt x="12188952" y="0"/>
                </a:lnTo>
                <a:lnTo>
                  <a:pt x="0" y="0"/>
                </a:lnTo>
                <a:lnTo>
                  <a:pt x="0" y="116586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628482" y="1360630"/>
            <a:ext cx="10953918" cy="949619"/>
          </a:xfrm>
          <a:prstGeom prst="rect">
            <a:avLst/>
          </a:prstGeom>
        </p:spPr>
        <p:txBody>
          <a:bodyPr vert="horz" wrap="square" lIns="0" tIns="819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45"/>
              </a:spcBef>
            </a:pPr>
            <a:r>
              <a:rPr lang="nl-BE" sz="3200" spc="150" dirty="0">
                <a:solidFill>
                  <a:srgbClr val="000000"/>
                </a:solidFill>
              </a:rPr>
              <a:t>TL15</a:t>
            </a:r>
            <a:r>
              <a:rPr sz="3200" spc="150" dirty="0">
                <a:solidFill>
                  <a:srgbClr val="000000"/>
                </a:solidFill>
              </a:rPr>
              <a:t> </a:t>
            </a:r>
            <a:r>
              <a:rPr lang="nl-BE" sz="3200" spc="35" dirty="0">
                <a:solidFill>
                  <a:srgbClr val="000000"/>
                </a:solidFill>
              </a:rPr>
              <a:t>AEM Forms : To Submit or Not to Submit?</a:t>
            </a:r>
            <a:endParaRPr sz="3200" dirty="0"/>
          </a:p>
          <a:p>
            <a:pPr marL="12700">
              <a:lnSpc>
                <a:spcPct val="100000"/>
              </a:lnSpc>
              <a:spcBef>
                <a:spcPts val="355"/>
              </a:spcBef>
            </a:pPr>
            <a:r>
              <a:rPr lang="nl-BE" sz="2100" spc="25" dirty="0">
                <a:solidFill>
                  <a:srgbClr val="000000"/>
                </a:solidFill>
              </a:rPr>
              <a:t>Marc Meewis </a:t>
            </a:r>
            <a:r>
              <a:rPr sz="2100" dirty="0">
                <a:solidFill>
                  <a:srgbClr val="000000"/>
                </a:solidFill>
              </a:rPr>
              <a:t>|</a:t>
            </a:r>
            <a:r>
              <a:rPr sz="2100" spc="-125" dirty="0">
                <a:solidFill>
                  <a:srgbClr val="000000"/>
                </a:solidFill>
              </a:rPr>
              <a:t> </a:t>
            </a:r>
            <a:r>
              <a:rPr lang="nl-BE" sz="2100" spc="-125" dirty="0">
                <a:solidFill>
                  <a:srgbClr val="000000"/>
                </a:solidFill>
              </a:rPr>
              <a:t>Solutions </a:t>
            </a:r>
            <a:r>
              <a:rPr sz="2100" spc="15" dirty="0">
                <a:solidFill>
                  <a:srgbClr val="000000"/>
                </a:solidFill>
              </a:rPr>
              <a:t>Consultant</a:t>
            </a:r>
            <a:endParaRPr sz="21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2125BF-911B-084E-B45B-3E09EA5B66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99" y="152400"/>
            <a:ext cx="11811000" cy="830997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Send user a link to the saved form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A64E98-FD5F-EA41-863D-7F2C880031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1139" y="1459039"/>
            <a:ext cx="10049721" cy="1661993"/>
          </a:xfrm>
        </p:spPr>
        <p:txBody>
          <a:bodyPr/>
          <a:lstStyle/>
          <a:p>
            <a:r>
              <a:rPr lang="en-US" b="1" dirty="0"/>
              <a:t>Exercise 6</a:t>
            </a:r>
          </a:p>
          <a:p>
            <a:endParaRPr lang="en-US" dirty="0"/>
          </a:p>
          <a:p>
            <a:r>
              <a:rPr lang="en-US" dirty="0"/>
              <a:t>Improve your visitor’s form filling experience by allowing them to receive a email with a link to their draft form. This link will allow them to continue the form filling on any device, while preserving all data.</a:t>
            </a:r>
          </a:p>
          <a:p>
            <a:endParaRPr lang="en-US" dirty="0"/>
          </a:p>
          <a:p>
            <a:r>
              <a:rPr lang="en-US" dirty="0"/>
              <a:t>Duration : 10 minutes</a:t>
            </a:r>
          </a:p>
        </p:txBody>
      </p:sp>
    </p:spTree>
    <p:extLst>
      <p:ext uri="{BB962C8B-B14F-4D97-AF65-F5344CB8AC3E}">
        <p14:creationId xmlns:p14="http://schemas.microsoft.com/office/powerpoint/2010/main" val="25481101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2125BF-911B-084E-B45B-3E09EA5B66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99" y="152400"/>
            <a:ext cx="11811000" cy="830997"/>
          </a:xfrm>
        </p:spPr>
        <p:txBody>
          <a:bodyPr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Autosave</a:t>
            </a:r>
            <a:r>
              <a:rPr lang="en-US" dirty="0">
                <a:solidFill>
                  <a:schemeClr val="tx1"/>
                </a:solidFill>
              </a:rPr>
              <a:t> Forms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A64E98-FD5F-EA41-863D-7F2C880031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1139" y="1459039"/>
            <a:ext cx="10049721" cy="1661993"/>
          </a:xfrm>
        </p:spPr>
        <p:txBody>
          <a:bodyPr/>
          <a:lstStyle/>
          <a:p>
            <a:r>
              <a:rPr lang="en-US" b="1" dirty="0"/>
              <a:t>Exercise 7</a:t>
            </a:r>
          </a:p>
          <a:p>
            <a:endParaRPr lang="en-US" dirty="0"/>
          </a:p>
          <a:p>
            <a:r>
              <a:rPr lang="en-US" dirty="0"/>
              <a:t>Automatically start saving the form content based on an event or a pre-defined time-interval. An event can be whenever any field or a specific field is changed.</a:t>
            </a:r>
          </a:p>
          <a:p>
            <a:endParaRPr lang="en-US" dirty="0"/>
          </a:p>
          <a:p>
            <a:r>
              <a:rPr lang="en-US" dirty="0"/>
              <a:t>Duration : 10 minutes</a:t>
            </a:r>
          </a:p>
        </p:txBody>
      </p:sp>
    </p:spTree>
    <p:extLst>
      <p:ext uri="{BB962C8B-B14F-4D97-AF65-F5344CB8AC3E}">
        <p14:creationId xmlns:p14="http://schemas.microsoft.com/office/powerpoint/2010/main" val="7293426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2125BF-911B-084E-B45B-3E09EA5B66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99" y="152400"/>
            <a:ext cx="11811000" cy="830997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Submit Actions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A64E98-FD5F-EA41-863D-7F2C880031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1139" y="1459039"/>
            <a:ext cx="10049721" cy="1384995"/>
          </a:xfrm>
        </p:spPr>
        <p:txBody>
          <a:bodyPr/>
          <a:lstStyle/>
          <a:p>
            <a:r>
              <a:rPr lang="en-US" b="1" dirty="0"/>
              <a:t>Exercise 8</a:t>
            </a:r>
          </a:p>
          <a:p>
            <a:endParaRPr lang="en-US" dirty="0"/>
          </a:p>
          <a:p>
            <a:r>
              <a:rPr lang="en-US" dirty="0"/>
              <a:t>Explore the out-of-the-box form submit actions</a:t>
            </a:r>
          </a:p>
          <a:p>
            <a:endParaRPr lang="en-US" dirty="0"/>
          </a:p>
          <a:p>
            <a:r>
              <a:rPr lang="en-US" dirty="0"/>
              <a:t>Duration : 10 minutes</a:t>
            </a:r>
          </a:p>
        </p:txBody>
      </p:sp>
    </p:spTree>
    <p:extLst>
      <p:ext uri="{BB962C8B-B14F-4D97-AF65-F5344CB8AC3E}">
        <p14:creationId xmlns:p14="http://schemas.microsoft.com/office/powerpoint/2010/main" val="20139417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2125BF-911B-084E-B45B-3E09EA5B66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99" y="152400"/>
            <a:ext cx="11811000" cy="830997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Custom Submit Actions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A64E98-FD5F-EA41-863D-7F2C880031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1139" y="1459039"/>
            <a:ext cx="10049721" cy="1384995"/>
          </a:xfrm>
        </p:spPr>
        <p:txBody>
          <a:bodyPr/>
          <a:lstStyle/>
          <a:p>
            <a:r>
              <a:rPr lang="en-US" b="1" dirty="0"/>
              <a:t>Exercise 9</a:t>
            </a:r>
          </a:p>
          <a:p>
            <a:endParaRPr lang="en-US" dirty="0"/>
          </a:p>
          <a:p>
            <a:r>
              <a:rPr lang="en-US" dirty="0"/>
              <a:t>Implement a custom submit action that save your form data as a profile in Adobe Campaign.</a:t>
            </a:r>
          </a:p>
          <a:p>
            <a:endParaRPr lang="en-US" dirty="0"/>
          </a:p>
          <a:p>
            <a:r>
              <a:rPr lang="en-US" dirty="0"/>
              <a:t>Duration : 10 minutes</a:t>
            </a:r>
          </a:p>
        </p:txBody>
      </p:sp>
    </p:spTree>
    <p:extLst>
      <p:ext uri="{BB962C8B-B14F-4D97-AF65-F5344CB8AC3E}">
        <p14:creationId xmlns:p14="http://schemas.microsoft.com/office/powerpoint/2010/main" val="23557015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2125BF-911B-084E-B45B-3E09EA5B66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99" y="152400"/>
            <a:ext cx="11811000" cy="830997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Prefill AEM Forms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A64E98-FD5F-EA41-863D-7F2C880031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1139" y="1459039"/>
            <a:ext cx="10049721" cy="1661993"/>
          </a:xfrm>
        </p:spPr>
        <p:txBody>
          <a:bodyPr/>
          <a:lstStyle/>
          <a:p>
            <a:r>
              <a:rPr lang="en-US" b="1" dirty="0"/>
              <a:t>Exercise 10</a:t>
            </a:r>
          </a:p>
          <a:p>
            <a:endParaRPr lang="en-US" dirty="0"/>
          </a:p>
          <a:p>
            <a:r>
              <a:rPr lang="en-US" dirty="0"/>
              <a:t>Ease the form filling process for your visitor with data that you already have. We will prefill a form with profile data stored in Adobe Campaign </a:t>
            </a:r>
          </a:p>
          <a:p>
            <a:endParaRPr lang="en-US" dirty="0"/>
          </a:p>
          <a:p>
            <a:r>
              <a:rPr lang="en-US" dirty="0"/>
              <a:t>Duration : 10 minutes</a:t>
            </a:r>
          </a:p>
        </p:txBody>
      </p:sp>
    </p:spTree>
    <p:extLst>
      <p:ext uri="{BB962C8B-B14F-4D97-AF65-F5344CB8AC3E}">
        <p14:creationId xmlns:p14="http://schemas.microsoft.com/office/powerpoint/2010/main" val="7467348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92019" y="6472533"/>
            <a:ext cx="2942590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spc="-5" dirty="0">
                <a:solidFill>
                  <a:srgbClr val="3E3E3E"/>
                </a:solidFill>
                <a:latin typeface="Adobe Clean"/>
                <a:cs typeface="Adobe Clean"/>
              </a:rPr>
              <a:t>© </a:t>
            </a:r>
            <a:r>
              <a:rPr sz="700" spc="15" dirty="0">
                <a:solidFill>
                  <a:srgbClr val="3E3E3E"/>
                </a:solidFill>
                <a:latin typeface="Adobe Clean"/>
                <a:cs typeface="Adobe Clean"/>
              </a:rPr>
              <a:t>2018 </a:t>
            </a:r>
            <a:r>
              <a:rPr sz="700" spc="10" dirty="0">
                <a:solidFill>
                  <a:srgbClr val="3E3E3E"/>
                </a:solidFill>
                <a:latin typeface="Adobe Clean"/>
                <a:cs typeface="Adobe Clean"/>
              </a:rPr>
              <a:t>Adobe </a:t>
            </a:r>
            <a:r>
              <a:rPr sz="700" dirty="0">
                <a:solidFill>
                  <a:srgbClr val="3E3E3E"/>
                </a:solidFill>
                <a:latin typeface="Adobe Clean"/>
                <a:cs typeface="Adobe Clean"/>
              </a:rPr>
              <a:t>Systems </a:t>
            </a:r>
            <a:r>
              <a:rPr sz="700" spc="5" dirty="0">
                <a:solidFill>
                  <a:srgbClr val="3E3E3E"/>
                </a:solidFill>
                <a:latin typeface="Adobe Clean"/>
                <a:cs typeface="Adobe Clean"/>
              </a:rPr>
              <a:t>Incorporated. All </a:t>
            </a:r>
            <a:r>
              <a:rPr sz="700" dirty="0">
                <a:solidFill>
                  <a:srgbClr val="3E3E3E"/>
                </a:solidFill>
                <a:latin typeface="Adobe Clean"/>
                <a:cs typeface="Adobe Clean"/>
              </a:rPr>
              <a:t>Rights </a:t>
            </a:r>
            <a:r>
              <a:rPr sz="700" spc="0" dirty="0">
                <a:solidFill>
                  <a:srgbClr val="3E3E3E"/>
                </a:solidFill>
                <a:latin typeface="Adobe Clean"/>
                <a:cs typeface="Adobe Clean"/>
              </a:rPr>
              <a:t>Reserved. </a:t>
            </a:r>
            <a:r>
              <a:rPr sz="700" spc="10" dirty="0">
                <a:solidFill>
                  <a:srgbClr val="3E3E3E"/>
                </a:solidFill>
                <a:latin typeface="Adobe Clean"/>
                <a:cs typeface="Adobe Clean"/>
              </a:rPr>
              <a:t>Adobe</a:t>
            </a:r>
            <a:r>
              <a:rPr sz="700" spc="40" dirty="0">
                <a:solidFill>
                  <a:srgbClr val="3E3E3E"/>
                </a:solidFill>
                <a:latin typeface="Adobe Clean"/>
                <a:cs typeface="Adobe Clean"/>
              </a:rPr>
              <a:t> </a:t>
            </a:r>
            <a:r>
              <a:rPr sz="700" spc="0" dirty="0">
                <a:solidFill>
                  <a:srgbClr val="3E3E3E"/>
                </a:solidFill>
                <a:latin typeface="Adobe Clean"/>
                <a:cs typeface="Adobe Clean"/>
              </a:rPr>
              <a:t>Confidential.</a:t>
            </a:r>
            <a:endParaRPr sz="700">
              <a:latin typeface="Adobe Clean"/>
              <a:cs typeface="Adobe Cle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1696700" y="6528816"/>
            <a:ext cx="187451" cy="2575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6026150" y="5494077"/>
            <a:ext cx="135255" cy="14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25" dirty="0">
                <a:latin typeface="Adobe Clean"/>
                <a:cs typeface="Adobe Clean"/>
              </a:rPr>
              <a:t>2</a:t>
            </a:r>
            <a:r>
              <a:rPr sz="800" spc="40" dirty="0">
                <a:latin typeface="Adobe Clean"/>
                <a:cs typeface="Adobe Clean"/>
              </a:rPr>
              <a:t>8</a:t>
            </a:r>
            <a:endParaRPr sz="800">
              <a:latin typeface="Adobe Clean"/>
              <a:cs typeface="Adobe Cle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565018" y="751428"/>
            <a:ext cx="5058410" cy="1366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800" spc="130" dirty="0">
                <a:latin typeface="AdobeClean-Light"/>
                <a:cs typeface="AdobeClean-Light"/>
              </a:rPr>
              <a:t>Thank</a:t>
            </a:r>
            <a:r>
              <a:rPr sz="8800" spc="-90" dirty="0">
                <a:latin typeface="AdobeClean-Light"/>
                <a:cs typeface="AdobeClean-Light"/>
              </a:rPr>
              <a:t> </a:t>
            </a:r>
            <a:r>
              <a:rPr sz="8800" spc="130" dirty="0">
                <a:latin typeface="AdobeClean-Light"/>
                <a:cs typeface="AdobeClean-Light"/>
              </a:rPr>
              <a:t>you!</a:t>
            </a:r>
            <a:endParaRPr sz="8800">
              <a:latin typeface="AdobeClean-Light"/>
              <a:cs typeface="AdobeClean-Ligh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92019" y="6472533"/>
            <a:ext cx="2942590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spc="-5" dirty="0">
                <a:solidFill>
                  <a:srgbClr val="3E3E3E"/>
                </a:solidFill>
                <a:latin typeface="Adobe Clean"/>
                <a:cs typeface="Adobe Clean"/>
              </a:rPr>
              <a:t>© </a:t>
            </a:r>
            <a:r>
              <a:rPr sz="700" spc="15" dirty="0">
                <a:solidFill>
                  <a:srgbClr val="3E3E3E"/>
                </a:solidFill>
                <a:latin typeface="Adobe Clean"/>
                <a:cs typeface="Adobe Clean"/>
              </a:rPr>
              <a:t>2018 </a:t>
            </a:r>
            <a:r>
              <a:rPr sz="700" spc="10" dirty="0">
                <a:solidFill>
                  <a:srgbClr val="3E3E3E"/>
                </a:solidFill>
                <a:latin typeface="Adobe Clean"/>
                <a:cs typeface="Adobe Clean"/>
              </a:rPr>
              <a:t>Adobe </a:t>
            </a:r>
            <a:r>
              <a:rPr sz="700" dirty="0">
                <a:solidFill>
                  <a:srgbClr val="3E3E3E"/>
                </a:solidFill>
                <a:latin typeface="Adobe Clean"/>
                <a:cs typeface="Adobe Clean"/>
              </a:rPr>
              <a:t>Systems </a:t>
            </a:r>
            <a:r>
              <a:rPr sz="700" spc="5" dirty="0">
                <a:solidFill>
                  <a:srgbClr val="3E3E3E"/>
                </a:solidFill>
                <a:latin typeface="Adobe Clean"/>
                <a:cs typeface="Adobe Clean"/>
              </a:rPr>
              <a:t>Incorporated. All </a:t>
            </a:r>
            <a:r>
              <a:rPr sz="700" dirty="0">
                <a:solidFill>
                  <a:srgbClr val="3E3E3E"/>
                </a:solidFill>
                <a:latin typeface="Adobe Clean"/>
                <a:cs typeface="Adobe Clean"/>
              </a:rPr>
              <a:t>Rights </a:t>
            </a:r>
            <a:r>
              <a:rPr sz="700" spc="0" dirty="0">
                <a:solidFill>
                  <a:srgbClr val="3E3E3E"/>
                </a:solidFill>
                <a:latin typeface="Adobe Clean"/>
                <a:cs typeface="Adobe Clean"/>
              </a:rPr>
              <a:t>Reserved. </a:t>
            </a:r>
            <a:r>
              <a:rPr sz="700" spc="10" dirty="0">
                <a:solidFill>
                  <a:srgbClr val="3E3E3E"/>
                </a:solidFill>
                <a:latin typeface="Adobe Clean"/>
                <a:cs typeface="Adobe Clean"/>
              </a:rPr>
              <a:t>Adobe</a:t>
            </a:r>
            <a:r>
              <a:rPr sz="700" spc="40" dirty="0">
                <a:solidFill>
                  <a:srgbClr val="3E3E3E"/>
                </a:solidFill>
                <a:latin typeface="Adobe Clean"/>
                <a:cs typeface="Adobe Clean"/>
              </a:rPr>
              <a:t> </a:t>
            </a:r>
            <a:r>
              <a:rPr sz="700" spc="0" dirty="0">
                <a:solidFill>
                  <a:srgbClr val="3E3E3E"/>
                </a:solidFill>
                <a:latin typeface="Adobe Clean"/>
                <a:cs typeface="Adobe Clean"/>
              </a:rPr>
              <a:t>Confidential.</a:t>
            </a:r>
            <a:endParaRPr sz="700">
              <a:latin typeface="Adobe Clean"/>
              <a:cs typeface="Adobe Cle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1696700" y="6528816"/>
            <a:ext cx="187451" cy="2575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6026181" y="6482904"/>
            <a:ext cx="135890" cy="14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25" dirty="0">
                <a:solidFill>
                  <a:srgbClr val="3E3E3E"/>
                </a:solidFill>
                <a:latin typeface="Adobe Clean"/>
                <a:cs typeface="Adobe Clean"/>
              </a:rPr>
              <a:t>2</a:t>
            </a:r>
            <a:r>
              <a:rPr sz="800" spc="35" dirty="0">
                <a:solidFill>
                  <a:srgbClr val="3E3E3E"/>
                </a:solidFill>
                <a:latin typeface="Adobe Clean"/>
                <a:cs typeface="Adobe Clean"/>
              </a:rPr>
              <a:t>9</a:t>
            </a:r>
            <a:endParaRPr sz="800">
              <a:latin typeface="Adobe Clean"/>
              <a:cs typeface="Adobe Clean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810000" y="665347"/>
            <a:ext cx="3563111" cy="203301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20EC6D76-DDE7-EB44-BD3B-B03618F74F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D26BD-53BE-3D40-8D25-E857B3B7DD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Lab Assistants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342545-9755-654E-A64A-B54055CDBD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1139" y="1459039"/>
            <a:ext cx="10049721" cy="1384995"/>
          </a:xfrm>
        </p:spPr>
        <p:txBody>
          <a:bodyPr/>
          <a:lstStyle/>
          <a:p>
            <a:r>
              <a:rPr lang="en-US" dirty="0"/>
              <a:t>Matthew </a:t>
            </a:r>
            <a:r>
              <a:rPr lang="en-US" dirty="0" err="1"/>
              <a:t>Winwood</a:t>
            </a:r>
            <a:endParaRPr lang="en-US" dirty="0"/>
          </a:p>
          <a:p>
            <a:r>
              <a:rPr lang="en-US" dirty="0"/>
              <a:t>Pascal Thomas</a:t>
            </a:r>
          </a:p>
          <a:p>
            <a:r>
              <a:rPr lang="en-US" dirty="0"/>
              <a:t>Bernard </a:t>
            </a:r>
            <a:r>
              <a:rPr lang="en-US" dirty="0" err="1"/>
              <a:t>Schafeie</a:t>
            </a:r>
            <a:endParaRPr lang="en-US" dirty="0"/>
          </a:p>
          <a:p>
            <a:r>
              <a:rPr lang="en-US" dirty="0"/>
              <a:t>Francois </a:t>
            </a:r>
            <a:r>
              <a:rPr lang="en-US" dirty="0" err="1"/>
              <a:t>Fornaciari</a:t>
            </a:r>
            <a:endParaRPr lang="en-US" dirty="0"/>
          </a:p>
          <a:p>
            <a:r>
              <a:rPr lang="en-US" dirty="0"/>
              <a:t>Marc Meewis</a:t>
            </a:r>
          </a:p>
        </p:txBody>
      </p:sp>
    </p:spTree>
    <p:extLst>
      <p:ext uri="{BB962C8B-B14F-4D97-AF65-F5344CB8AC3E}">
        <p14:creationId xmlns:p14="http://schemas.microsoft.com/office/powerpoint/2010/main" val="32522826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C45B2-449D-2646-882D-D9499DC75D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Lab Format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13D312-D6BA-3642-9A9A-ACB87999D5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1139" y="1459039"/>
            <a:ext cx="10049721" cy="2492990"/>
          </a:xfrm>
        </p:spPr>
        <p:txBody>
          <a:bodyPr/>
          <a:lstStyle/>
          <a:p>
            <a:r>
              <a:rPr lang="en-US" dirty="0"/>
              <a:t>10 hands-on exercises that guide you through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Forms creation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Save a draft form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Submit a form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Lab Guide : </a:t>
            </a:r>
            <a:r>
              <a:rPr lang="en-US" dirty="0">
                <a:hlinkClick r:id="rId2"/>
              </a:rPr>
              <a:t>http://github.com/mmeewis/tl15</a:t>
            </a:r>
            <a:endParaRPr lang="en-US" dirty="0"/>
          </a:p>
          <a:p>
            <a:endParaRPr lang="en-US" dirty="0"/>
          </a:p>
          <a:p>
            <a:r>
              <a:rPr lang="en-US" dirty="0"/>
              <a:t>Solutions for each exercise can be found in /TL15-Master/solutions</a:t>
            </a:r>
          </a:p>
        </p:txBody>
      </p:sp>
    </p:spTree>
    <p:extLst>
      <p:ext uri="{BB962C8B-B14F-4D97-AF65-F5344CB8AC3E}">
        <p14:creationId xmlns:p14="http://schemas.microsoft.com/office/powerpoint/2010/main" val="21059468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99E213-9B08-274B-90FD-569CC9959F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AEM Forms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EDFE2A-66B8-144E-9F59-FB31981395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1139" y="1459039"/>
            <a:ext cx="10049721" cy="553998"/>
          </a:xfrm>
        </p:spPr>
        <p:txBody>
          <a:bodyPr/>
          <a:lstStyle/>
          <a:p>
            <a:r>
              <a:rPr lang="en-US" dirty="0"/>
              <a:t>An easy-to-use solution to create, manage, publish, and update complex digital forms while integrating with back-end processes, business rules, and data</a:t>
            </a:r>
          </a:p>
        </p:txBody>
      </p:sp>
    </p:spTree>
    <p:extLst>
      <p:ext uri="{BB962C8B-B14F-4D97-AF65-F5344CB8AC3E}">
        <p14:creationId xmlns:p14="http://schemas.microsoft.com/office/powerpoint/2010/main" val="9517915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2125BF-911B-084E-B45B-3E09EA5B66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1139" y="108847"/>
            <a:ext cx="10049721" cy="88175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Prepare your environment (10’)</a:t>
            </a:r>
            <a:br>
              <a:rPr lang="en-US" dirty="0">
                <a:solidFill>
                  <a:schemeClr val="tx1"/>
                </a:solidFill>
              </a:rPr>
            </a:br>
            <a:br>
              <a:rPr lang="en-US" b="1" dirty="0">
                <a:solidFill>
                  <a:schemeClr val="tx1"/>
                </a:solidFill>
              </a:rPr>
            </a:b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A64E98-FD5F-EA41-863D-7F2C880031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1139" y="1459039"/>
            <a:ext cx="10049721" cy="1384995"/>
          </a:xfrm>
        </p:spPr>
        <p:txBody>
          <a:bodyPr/>
          <a:lstStyle/>
          <a:p>
            <a:r>
              <a:rPr lang="en-US" b="1" dirty="0"/>
              <a:t>Exercise 1</a:t>
            </a:r>
          </a:p>
          <a:p>
            <a:endParaRPr lang="en-US" dirty="0"/>
          </a:p>
          <a:p>
            <a:r>
              <a:rPr lang="en-US" dirty="0"/>
              <a:t>Install a basic web site and prepare a few pages that we will use during the lab</a:t>
            </a:r>
          </a:p>
          <a:p>
            <a:endParaRPr lang="en-US" dirty="0"/>
          </a:p>
          <a:p>
            <a:r>
              <a:rPr lang="en-US" dirty="0"/>
              <a:t>Duration: 10 minutes</a:t>
            </a:r>
          </a:p>
        </p:txBody>
      </p:sp>
    </p:spTree>
    <p:extLst>
      <p:ext uri="{BB962C8B-B14F-4D97-AF65-F5344CB8AC3E}">
        <p14:creationId xmlns:p14="http://schemas.microsoft.com/office/powerpoint/2010/main" val="16895848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CA2A00E-4309-8D48-8669-2730BA6C1A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6600" y="1143000"/>
            <a:ext cx="5724100" cy="39624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42125BF-911B-084E-B45B-3E09EA5B66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2400"/>
            <a:ext cx="10210800" cy="830997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Create a (JSON Schema based) Form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A64E98-FD5F-EA41-863D-7F2C880031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1139" y="1459039"/>
            <a:ext cx="10049721" cy="1384995"/>
          </a:xfrm>
        </p:spPr>
        <p:txBody>
          <a:bodyPr/>
          <a:lstStyle/>
          <a:p>
            <a:r>
              <a:rPr lang="en-US" b="1" dirty="0"/>
              <a:t>Exercise 2</a:t>
            </a:r>
            <a:endParaRPr lang="en-US" dirty="0"/>
          </a:p>
          <a:p>
            <a:endParaRPr lang="en-US" dirty="0"/>
          </a:p>
          <a:p>
            <a:r>
              <a:rPr lang="en-US" dirty="0"/>
              <a:t>Create the form that we will use for all the lab exercises.</a:t>
            </a:r>
          </a:p>
          <a:p>
            <a:endParaRPr lang="en-US" dirty="0"/>
          </a:p>
          <a:p>
            <a:r>
              <a:rPr lang="en-US" dirty="0"/>
              <a:t>Duration : 10 minutes</a:t>
            </a:r>
          </a:p>
        </p:txBody>
      </p:sp>
    </p:spTree>
    <p:extLst>
      <p:ext uri="{BB962C8B-B14F-4D97-AF65-F5344CB8AC3E}">
        <p14:creationId xmlns:p14="http://schemas.microsoft.com/office/powerpoint/2010/main" val="25463092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2125BF-911B-084E-B45B-3E09EA5B66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2400"/>
            <a:ext cx="11277600" cy="830997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Embed adaptive form in AEM sites page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A64E98-FD5F-EA41-863D-7F2C880031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1139" y="1459039"/>
            <a:ext cx="10049721" cy="1384995"/>
          </a:xfrm>
        </p:spPr>
        <p:txBody>
          <a:bodyPr/>
          <a:lstStyle/>
          <a:p>
            <a:r>
              <a:rPr lang="en-US" b="1" dirty="0"/>
              <a:t>Exercise 3</a:t>
            </a:r>
          </a:p>
          <a:p>
            <a:endParaRPr lang="en-US" dirty="0"/>
          </a:p>
          <a:p>
            <a:r>
              <a:rPr lang="en-US" dirty="0"/>
              <a:t>Make the form an integral part of your site</a:t>
            </a:r>
          </a:p>
          <a:p>
            <a:endParaRPr lang="en-US" dirty="0"/>
          </a:p>
          <a:p>
            <a:r>
              <a:rPr lang="en-US" dirty="0"/>
              <a:t>Duration : 5 minutes</a:t>
            </a:r>
          </a:p>
        </p:txBody>
      </p:sp>
    </p:spTree>
    <p:extLst>
      <p:ext uri="{BB962C8B-B14F-4D97-AF65-F5344CB8AC3E}">
        <p14:creationId xmlns:p14="http://schemas.microsoft.com/office/powerpoint/2010/main" val="14934405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2125BF-911B-084E-B45B-3E09EA5B66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99" y="152400"/>
            <a:ext cx="11811000" cy="830997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AEM Forms default draft/submit behavior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A64E98-FD5F-EA41-863D-7F2C880031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1139" y="1459039"/>
            <a:ext cx="10049721" cy="1384995"/>
          </a:xfrm>
        </p:spPr>
        <p:txBody>
          <a:bodyPr/>
          <a:lstStyle/>
          <a:p>
            <a:r>
              <a:rPr lang="en-US" b="1" dirty="0"/>
              <a:t>Exercise 4</a:t>
            </a:r>
          </a:p>
          <a:p>
            <a:endParaRPr lang="en-US" dirty="0"/>
          </a:p>
          <a:p>
            <a:r>
              <a:rPr lang="en-US" dirty="0"/>
              <a:t>Explore and understand the default draft and submit behavior of an AEM Form</a:t>
            </a:r>
          </a:p>
          <a:p>
            <a:endParaRPr lang="en-US" dirty="0"/>
          </a:p>
          <a:p>
            <a:r>
              <a:rPr lang="en-US" dirty="0"/>
              <a:t>Duration : 10 minutes</a:t>
            </a:r>
          </a:p>
        </p:txBody>
      </p:sp>
    </p:spTree>
    <p:extLst>
      <p:ext uri="{BB962C8B-B14F-4D97-AF65-F5344CB8AC3E}">
        <p14:creationId xmlns:p14="http://schemas.microsoft.com/office/powerpoint/2010/main" val="26985612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2125BF-911B-084E-B45B-3E09EA5B66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99" y="152400"/>
            <a:ext cx="11811000" cy="830997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AEM Forms custom draft/submit behavior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A64E98-FD5F-EA41-863D-7F2C880031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1139" y="1459039"/>
            <a:ext cx="10049721" cy="1384995"/>
          </a:xfrm>
        </p:spPr>
        <p:txBody>
          <a:bodyPr/>
          <a:lstStyle/>
          <a:p>
            <a:r>
              <a:rPr lang="en-US" b="1" dirty="0"/>
              <a:t>Exercise 5</a:t>
            </a:r>
          </a:p>
          <a:p>
            <a:endParaRPr lang="en-US" dirty="0"/>
          </a:p>
          <a:p>
            <a:r>
              <a:rPr lang="en-US" dirty="0"/>
              <a:t>Define a custom draft behavior for your AEM Form</a:t>
            </a:r>
          </a:p>
          <a:p>
            <a:endParaRPr lang="en-US" dirty="0"/>
          </a:p>
          <a:p>
            <a:r>
              <a:rPr lang="en-US" dirty="0"/>
              <a:t>Duration : 10 minutes</a:t>
            </a:r>
          </a:p>
        </p:txBody>
      </p:sp>
    </p:spTree>
    <p:extLst>
      <p:ext uri="{BB962C8B-B14F-4D97-AF65-F5344CB8AC3E}">
        <p14:creationId xmlns:p14="http://schemas.microsoft.com/office/powerpoint/2010/main" val="1802170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32373C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45</TotalTime>
  <Words>435</Words>
  <Application>Microsoft Macintosh PowerPoint</Application>
  <PresentationFormat>Widescreen</PresentationFormat>
  <Paragraphs>86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Adobe Clean</vt:lpstr>
      <vt:lpstr>AdobeClean-Light</vt:lpstr>
      <vt:lpstr>Arial</vt:lpstr>
      <vt:lpstr>Calibri</vt:lpstr>
      <vt:lpstr>Office Theme</vt:lpstr>
      <vt:lpstr>TL15 AEM Forms : To Submit or Not to Submit? Marc Meewis | Solutions Consultant</vt:lpstr>
      <vt:lpstr>Lab Assistants</vt:lpstr>
      <vt:lpstr>Lab Format</vt:lpstr>
      <vt:lpstr>AEM Forms</vt:lpstr>
      <vt:lpstr>Prepare your environment (10’)  </vt:lpstr>
      <vt:lpstr>Create a (JSON Schema based) Form</vt:lpstr>
      <vt:lpstr>Embed adaptive form in AEM sites page</vt:lpstr>
      <vt:lpstr>AEM Forms default draft/submit behavior</vt:lpstr>
      <vt:lpstr>AEM Forms custom draft/submit behavior</vt:lpstr>
      <vt:lpstr>Send user a link to the saved form</vt:lpstr>
      <vt:lpstr>Autosave Forms</vt:lpstr>
      <vt:lpstr>Submit Actions</vt:lpstr>
      <vt:lpstr>Custom Submit Actions</vt:lpstr>
      <vt:lpstr>Prefill AEM Forms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Important Notes about the 16x9 Template</dc:title>
  <dc:creator>Wendy Grim</dc:creator>
  <cp:lastModifiedBy>Marc Meewis</cp:lastModifiedBy>
  <cp:revision>17</cp:revision>
  <cp:lastPrinted>2018-04-17T08:51:26Z</cp:lastPrinted>
  <dcterms:created xsi:type="dcterms:W3CDTF">2018-04-17T08:38:58Z</dcterms:created>
  <dcterms:modified xsi:type="dcterms:W3CDTF">2018-04-27T10:21:56Z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2018-03-29T00:00:00Z</vt:filetime>
  </property>
  <property fmtid="{D5CDD505-2E9C-101B-9397-08002B2CF9AE}" pid="3" name="Creator">
    <vt:lpwstr>Acrobat PDFMaker 15 for PowerPoint</vt:lpwstr>
  </property>
  <property fmtid="{D5CDD505-2E9C-101B-9397-08002B2CF9AE}" pid="4" name="LastSaved">
    <vt:filetime>2018-04-17T00:00:00Z</vt:filetime>
  </property>
</Properties>
</file>